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8FC2"/>
    <a:srgbClr val="289DCC"/>
    <a:srgbClr val="FFE47B"/>
    <a:srgbClr val="FFF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6115" autoAdjust="0"/>
  </p:normalViewPr>
  <p:slideViewPr>
    <p:cSldViewPr>
      <p:cViewPr>
        <p:scale>
          <a:sx n="81" d="100"/>
          <a:sy n="81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A936D1-A340-4C35-B6EB-08582ED3F6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900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4DEC37-D382-4453-B789-B6E9764ED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621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668874-399B-4C9D-ACF3-02FCB3700DE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endParaRPr lang="e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EC37-D382-4453-B789-B6E9764ED36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312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EC37-D382-4453-B789-B6E9764ED36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258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buNone/>
            </a:pPr>
            <a:endParaRPr lang="en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EC37-D382-4453-B789-B6E9764ED36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296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buNone/>
            </a:pPr>
            <a:endParaRPr lang="en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EC37-D382-4453-B789-B6E9764ED36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83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EC37-D382-4453-B789-B6E9764ED36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33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EC37-D382-4453-B789-B6E9764ED36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6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buNone/>
            </a:pPr>
            <a:endParaRPr lang="e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EC37-D382-4453-B789-B6E9764ED36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79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buNone/>
            </a:pPr>
            <a:endParaRPr lang="e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EC37-D382-4453-B789-B6E9764ED36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418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EC37-D382-4453-B789-B6E9764ED36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291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buNone/>
            </a:pPr>
            <a:endParaRPr lang="en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EC37-D382-4453-B789-B6E9764ED36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573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EC37-D382-4453-B789-B6E9764ED36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188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EC37-D382-4453-B789-B6E9764ED36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087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buNone/>
            </a:pPr>
            <a:endParaRPr lang="en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EC37-D382-4453-B789-B6E9764ED36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19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75884"/>
      </p:ext>
    </p:extLst>
  </p:cSld>
  <p:clrMapOvr>
    <a:masterClrMapping/>
  </p:clrMapOvr>
  <p:transition advTm="5000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96586"/>
      </p:ext>
    </p:extLst>
  </p:cSld>
  <p:clrMapOvr>
    <a:masterClrMapping/>
  </p:clrMapOvr>
  <p:transition advTm="5000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736600"/>
            <a:ext cx="1900237" cy="542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6300" y="736600"/>
            <a:ext cx="5548313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60220"/>
      </p:ext>
    </p:extLst>
  </p:cSld>
  <p:clrMapOvr>
    <a:masterClrMapping/>
  </p:clrMapOvr>
  <p:transition advTm="5000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6246"/>
      </p:ext>
    </p:extLst>
  </p:cSld>
  <p:clrMapOvr>
    <a:masterClrMapping/>
  </p:clrMapOvr>
  <p:transition advTm="5000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710166"/>
      </p:ext>
    </p:extLst>
  </p:cSld>
  <p:clrMapOvr>
    <a:masterClrMapping/>
  </p:clrMapOvr>
  <p:transition advTm="5000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25" y="1981200"/>
            <a:ext cx="3700463" cy="417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788" y="1981200"/>
            <a:ext cx="3700462" cy="417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86816"/>
      </p:ext>
    </p:extLst>
  </p:cSld>
  <p:clrMapOvr>
    <a:masterClrMapping/>
  </p:clrMapOvr>
  <p:transition advTm="5000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06348"/>
      </p:ext>
    </p:extLst>
  </p:cSld>
  <p:clrMapOvr>
    <a:masterClrMapping/>
  </p:clrMapOvr>
  <p:transition advTm="5000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61581"/>
      </p:ext>
    </p:extLst>
  </p:cSld>
  <p:clrMapOvr>
    <a:masterClrMapping/>
  </p:clrMapOvr>
  <p:transition advTm="5000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366596"/>
      </p:ext>
    </p:extLst>
  </p:cSld>
  <p:clrMapOvr>
    <a:masterClrMapping/>
  </p:clrMapOvr>
  <p:transition advTm="5000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490161"/>
      </p:ext>
    </p:extLst>
  </p:cSld>
  <p:clrMapOvr>
    <a:masterClrMapping/>
  </p:clrMapOvr>
  <p:transition advTm="5000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6876006"/>
      </p:ext>
    </p:extLst>
  </p:cSld>
  <p:clrMapOvr>
    <a:masterClrMapping/>
  </p:clrMapOvr>
  <p:transition advTm="5000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40" descr="patteewinterstandar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1981200"/>
            <a:ext cx="7553325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736600"/>
            <a:ext cx="650557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randomBa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E47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E47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E47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E47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E47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E47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E47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E47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E47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914400" indent="-914400" algn="l" rtl="0" eaLnBrk="1" fontAlgn="base" hangingPunct="1">
        <a:spcBef>
          <a:spcPct val="20000"/>
        </a:spcBef>
        <a:spcAft>
          <a:spcPct val="0"/>
        </a:spcAft>
        <a:defRPr sz="36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168400" indent="-711200" algn="l" rtl="0" eaLnBrk="1" fontAlgn="base" hangingPunct="1">
        <a:spcBef>
          <a:spcPct val="2000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524000" indent="-609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accent1"/>
          </a:solidFill>
          <a:latin typeface="+mn-lt"/>
        </a:defRPr>
      </a:lvl3pPr>
      <a:lvl4pPr marL="1879600" indent="-5080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accent1"/>
          </a:solidFill>
          <a:latin typeface="+mn-lt"/>
        </a:defRPr>
      </a:lvl4pPr>
      <a:lvl5pPr marL="2336800" indent="-5080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accent1"/>
          </a:solidFill>
          <a:latin typeface="+mn-lt"/>
        </a:defRPr>
      </a:lvl5pPr>
      <a:lvl6pPr marL="2794000" indent="-5080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accent1"/>
          </a:solidFill>
          <a:latin typeface="+mn-lt"/>
        </a:defRPr>
      </a:lvl6pPr>
      <a:lvl7pPr marL="3251200" indent="-5080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accent1"/>
          </a:solidFill>
          <a:latin typeface="+mn-lt"/>
        </a:defRPr>
      </a:lvl7pPr>
      <a:lvl8pPr marL="3708400" indent="-5080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accent1"/>
          </a:solidFill>
          <a:latin typeface="+mn-lt"/>
        </a:defRPr>
      </a:lvl8pPr>
      <a:lvl9pPr marL="4165600" indent="-5080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sphere.psu.edu/files/sf268b97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ites.psu.edu/psulcop" TargetMode="External"/><Relationship Id="rId4" Type="http://schemas.openxmlformats.org/officeDocument/2006/relationships/hyperlink" Target="http://open.umich.edu/node/574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eier@ps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5105400"/>
            <a:ext cx="7553325" cy="1752600"/>
          </a:xfrm>
        </p:spPr>
        <p:txBody>
          <a:bodyPr/>
          <a:lstStyle/>
          <a:p>
            <a:pPr marL="0" indent="0" algn="ctr"/>
            <a:r>
              <a:rPr lang="en-US" altLang="en-US" dirty="0"/>
              <a:t>Making our own canvas: how </a:t>
            </a:r>
            <a:r>
              <a:rPr lang="en-US" altLang="en-US" dirty="0" smtClean="0"/>
              <a:t>we did </a:t>
            </a:r>
            <a:r>
              <a:rPr lang="en-US" altLang="en-US" dirty="0"/>
              <a:t>a comprehensive review of our information literacy </a:t>
            </a:r>
            <a:r>
              <a:rPr lang="en-US" altLang="en-US" dirty="0" smtClean="0"/>
              <a:t>program</a:t>
            </a:r>
            <a:endParaRPr lang="en-US" altLang="en-US" dirty="0"/>
          </a:p>
        </p:txBody>
      </p:sp>
      <p:pic>
        <p:nvPicPr>
          <p:cNvPr id="8" name="Shape 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965845" y="990600"/>
            <a:ext cx="5224417" cy="334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3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85798" y="990600"/>
            <a:ext cx="3280045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Recommendations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800" dirty="0"/>
              <a:t>Identify institutional stakeholders outside of the Libraries and partner with them</a:t>
            </a:r>
          </a:p>
          <a:p>
            <a:pPr marL="457200" lvl="0" indent="-419100"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800" dirty="0"/>
              <a:t>Establish a Community of Practice</a:t>
            </a:r>
          </a:p>
          <a:p>
            <a:pPr marL="457200" lvl="0" indent="-419100"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800" dirty="0"/>
              <a:t>Select a leader to assume responsibility for information literacy for the entire University Libraries</a:t>
            </a:r>
          </a:p>
          <a:p>
            <a:pPr marL="457200" lvl="0" indent="-419100"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800" dirty="0"/>
              <a:t>Assessment practices should be shared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5600349"/>
      </p:ext>
    </p:extLst>
  </p:cSld>
  <p:clrMapOvr>
    <a:masterClrMapping/>
  </p:clrMapOvr>
  <p:transition advTm="5000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0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hape 105"/>
          <p:cNvCxnSpPr/>
          <p:nvPr/>
        </p:nvCxnSpPr>
        <p:spPr>
          <a:xfrm>
            <a:off x="533400" y="1981200"/>
            <a:ext cx="446545" cy="865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" name="Shape 106"/>
          <p:cNvCxnSpPr/>
          <p:nvPr/>
        </p:nvCxnSpPr>
        <p:spPr>
          <a:xfrm>
            <a:off x="4485494" y="2133600"/>
            <a:ext cx="81065" cy="67793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" name="Shape 107"/>
          <p:cNvCxnSpPr/>
          <p:nvPr/>
        </p:nvCxnSpPr>
        <p:spPr>
          <a:xfrm flipH="1" flipV="1">
            <a:off x="1676400" y="4267200"/>
            <a:ext cx="228600" cy="77037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" name="Shape 108"/>
          <p:cNvCxnSpPr/>
          <p:nvPr/>
        </p:nvCxnSpPr>
        <p:spPr>
          <a:xfrm>
            <a:off x="152400" y="4896767"/>
            <a:ext cx="990600" cy="361033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" name="Shape 109"/>
          <p:cNvCxnSpPr/>
          <p:nvPr/>
        </p:nvCxnSpPr>
        <p:spPr>
          <a:xfrm flipH="1">
            <a:off x="5715000" y="4889565"/>
            <a:ext cx="1905000" cy="67303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" name="Shape 110"/>
          <p:cNvCxnSpPr/>
          <p:nvPr/>
        </p:nvCxnSpPr>
        <p:spPr>
          <a:xfrm flipH="1" flipV="1">
            <a:off x="3110013" y="4529875"/>
            <a:ext cx="284684" cy="94480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243005807"/>
      </p:ext>
    </p:extLst>
  </p:cSld>
  <p:clrMapOvr>
    <a:masterClrMapping/>
  </p:clrMapOvr>
  <p:transition advTm="5000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Lessons Learned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3505200"/>
            <a:ext cx="4953000" cy="3352800"/>
          </a:xfrm>
        </p:spPr>
        <p:txBody>
          <a:bodyPr/>
          <a:lstStyle/>
          <a:p>
            <a:pPr marL="457200" lvl="0" indent="-419100"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Developed in a vacuum </a:t>
            </a:r>
          </a:p>
          <a:p>
            <a:pPr marL="457200" lvl="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Implementation of other recommendations difficult - requires job changes or extensive buy-in or authority</a:t>
            </a:r>
          </a:p>
          <a:p>
            <a:endParaRPr lang="en-US" dirty="0"/>
          </a:p>
        </p:txBody>
      </p:sp>
      <p:pic>
        <p:nvPicPr>
          <p:cNvPr id="5" name="Shape 1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5800" y="2438401"/>
            <a:ext cx="3391687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18"/>
          <p:cNvSpPr txBox="1"/>
          <p:nvPr/>
        </p:nvSpPr>
        <p:spPr>
          <a:xfrm>
            <a:off x="4077487" y="6415201"/>
            <a:ext cx="2233425" cy="29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b="1" dirty="0">
                <a:solidFill>
                  <a:schemeClr val="bg1"/>
                </a:solidFill>
              </a:rPr>
              <a:t>flickr: Amarand Agasi</a:t>
            </a:r>
          </a:p>
        </p:txBody>
      </p:sp>
    </p:spTree>
    <p:extLst>
      <p:ext uri="{BB962C8B-B14F-4D97-AF65-F5344CB8AC3E}">
        <p14:creationId xmlns:p14="http://schemas.microsoft.com/office/powerpoint/2010/main" val="3769956306"/>
      </p:ext>
    </p:extLst>
  </p:cSld>
  <p:clrMapOvr>
    <a:masterClrMapping/>
  </p:clrMapOvr>
  <p:transition advTm="5000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Silver Linings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5638800"/>
            <a:ext cx="8382000" cy="1143000"/>
          </a:xfrm>
        </p:spPr>
        <p:txBody>
          <a:bodyPr/>
          <a:lstStyle/>
          <a:p>
            <a:pPr marL="457200" lvl="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Community of Practice</a:t>
            </a:r>
          </a:p>
          <a:p>
            <a:pPr marL="457200" lvl="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Changes for next cohort</a:t>
            </a:r>
            <a:endParaRPr lang="en-US" dirty="0"/>
          </a:p>
        </p:txBody>
      </p:sp>
      <p:pic>
        <p:nvPicPr>
          <p:cNvPr id="5" name="Shape 1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62000" y="1676400"/>
            <a:ext cx="8381997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26"/>
          <p:cNvSpPr txBox="1"/>
          <p:nvPr/>
        </p:nvSpPr>
        <p:spPr>
          <a:xfrm>
            <a:off x="6781800" y="5715000"/>
            <a:ext cx="1991250" cy="50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 dirty="0">
                <a:solidFill>
                  <a:schemeClr val="bg1"/>
                </a:solidFill>
              </a:rPr>
              <a:t>Flickr: Mike King</a:t>
            </a:r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02096121"/>
      </p:ext>
    </p:extLst>
  </p:cSld>
  <p:clrMapOvr>
    <a:masterClrMapping/>
  </p:clrMapOvr>
  <p:transition advTm="5000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Recommended Reading List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23925" y="1981200"/>
            <a:ext cx="8220075" cy="4800600"/>
          </a:xfrm>
        </p:spPr>
        <p:txBody>
          <a:bodyPr/>
          <a:lstStyle/>
          <a:p>
            <a:pPr marL="457200" lvl="0" indent="-381000">
              <a:lnSpc>
                <a:spcPct val="115000"/>
              </a:lnSpc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" sz="2200" dirty="0">
                <a:latin typeface="Verdana"/>
                <a:ea typeface="Verdana"/>
                <a:cs typeface="Verdana"/>
                <a:sym typeface="Verdana"/>
              </a:rPr>
              <a:t>Reframing Academic Leadership book (Bohlman)</a:t>
            </a:r>
          </a:p>
          <a:p>
            <a:pPr marL="457200" lvl="0" indent="-381000">
              <a:lnSpc>
                <a:spcPct val="115000"/>
              </a:lnSpc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" sz="2200" dirty="0">
                <a:latin typeface="Verdana"/>
                <a:ea typeface="Verdana"/>
                <a:cs typeface="Verdana"/>
                <a:sym typeface="Verdana"/>
              </a:rPr>
              <a:t>ACRL Characteristics of Programs of Information Literacy that Illustrate Best Practices</a:t>
            </a:r>
          </a:p>
          <a:p>
            <a:pPr marL="457200" lvl="0" indent="-381000">
              <a:lnSpc>
                <a:spcPct val="115000"/>
              </a:lnSpc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" sz="2200" dirty="0">
                <a:latin typeface="Verdana"/>
                <a:ea typeface="Verdana"/>
                <a:cs typeface="Verdana"/>
                <a:sym typeface="Verdana"/>
              </a:rPr>
              <a:t>Moving Forward Report </a:t>
            </a:r>
            <a:r>
              <a:rPr lang="en" sz="22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https://scholarsphere.psu.edu/files/sf268b978</a:t>
            </a:r>
            <a:r>
              <a:rPr lang="en" sz="2200" dirty="0"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457200" lvl="0" indent="-381000">
              <a:lnSpc>
                <a:spcPct val="115000"/>
              </a:lnSpc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" sz="2200" dirty="0">
                <a:latin typeface="Verdana"/>
                <a:ea typeface="Verdana"/>
                <a:cs typeface="Verdana"/>
                <a:sym typeface="Verdana"/>
              </a:rPr>
              <a:t>Michigan’s Instructor College Cafe</a:t>
            </a:r>
            <a:r>
              <a:rPr lang="en" sz="22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http://open.umich.edu/node/5748</a:t>
            </a:r>
            <a:r>
              <a:rPr lang="en" sz="2200" dirty="0"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457200" lvl="0" indent="-381000">
              <a:lnSpc>
                <a:spcPct val="115000"/>
              </a:lnSpc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" sz="2200" dirty="0">
                <a:latin typeface="Verdana"/>
                <a:ea typeface="Verdana"/>
                <a:cs typeface="Verdana"/>
                <a:sym typeface="Verdana"/>
              </a:rPr>
              <a:t>Penn State University Libraries Community of Practice </a:t>
            </a:r>
            <a:r>
              <a:rPr lang="en" sz="22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http://sites.psu.edu/psulcop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03124828"/>
      </p:ext>
    </p:extLst>
  </p:cSld>
  <p:clrMapOvr>
    <a:masterClrMapping/>
  </p:clrMapOvr>
  <p:transition advTm="5000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925" y="1066800"/>
            <a:ext cx="7553325" cy="5562600"/>
          </a:xfrm>
        </p:spPr>
        <p:txBody>
          <a:bodyPr/>
          <a:lstStyle/>
          <a:p>
            <a:pPr lvl="0"/>
            <a:r>
              <a:rPr lang="en" dirty="0"/>
              <a:t>Anne </a:t>
            </a:r>
            <a:r>
              <a:rPr lang="en" dirty="0" smtClean="0"/>
              <a:t>Behler</a:t>
            </a:r>
          </a:p>
          <a:p>
            <a:pPr lvl="0"/>
            <a:r>
              <a:rPr lang="en" dirty="0" smtClean="0"/>
              <a:t>Information </a:t>
            </a:r>
            <a:r>
              <a:rPr lang="en" dirty="0"/>
              <a:t>Literacy Librarian</a:t>
            </a:r>
          </a:p>
          <a:p>
            <a:pPr lvl="0"/>
            <a:r>
              <a:rPr lang="en" u="sng" dirty="0">
                <a:solidFill>
                  <a:schemeClr val="bg1"/>
                </a:solidFill>
              </a:rPr>
              <a:t>behler@psu.edu</a:t>
            </a:r>
            <a:r>
              <a:rPr lang="en" dirty="0"/>
              <a:t> </a:t>
            </a:r>
          </a:p>
          <a:p>
            <a:pPr lvl="0"/>
            <a:r>
              <a:rPr lang="en" dirty="0"/>
              <a:t>@annielivre</a:t>
            </a:r>
          </a:p>
          <a:p>
            <a:endParaRPr lang="en" dirty="0"/>
          </a:p>
          <a:p>
            <a:pPr lvl="0"/>
            <a:r>
              <a:rPr lang="en" dirty="0"/>
              <a:t>John J Meier, Science Librarian</a:t>
            </a:r>
          </a:p>
          <a:p>
            <a:pPr lvl="0"/>
            <a:r>
              <a:rPr lang="en" u="sng" dirty="0">
                <a:solidFill>
                  <a:schemeClr val="bg1"/>
                </a:solidFill>
              </a:rPr>
              <a:t>meier@psu.edu</a:t>
            </a:r>
            <a:endParaRPr lang="en" u="sng" dirty="0">
              <a:solidFill>
                <a:schemeClr val="bg1"/>
              </a:solidFill>
              <a:hlinkClick r:id="rId3"/>
            </a:endParaRPr>
          </a:p>
          <a:p>
            <a:pPr>
              <a:buNone/>
            </a:pPr>
            <a:r>
              <a:rPr lang="en" dirty="0"/>
              <a:t>@johnmeier1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0865"/>
      </p:ext>
    </p:extLst>
  </p:cSld>
  <p:clrMapOvr>
    <a:masterClrMapping/>
  </p:clrMapOvr>
  <p:transition advTm="5000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Library Leaders Program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4255477"/>
            <a:ext cx="4791075" cy="2590800"/>
          </a:xfrm>
        </p:spPr>
        <p:txBody>
          <a:bodyPr/>
          <a:lstStyle/>
          <a:p>
            <a:pPr marL="457200" lvl="0" indent="-419100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2012/2013</a:t>
            </a:r>
          </a:p>
          <a:p>
            <a:pPr marL="457200" lvl="0" indent="-419100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Anne, Ellysa, John</a:t>
            </a:r>
            <a:r>
              <a:rPr lang="en" baseline="30000" dirty="0"/>
              <a:t>2</a:t>
            </a:r>
            <a:r>
              <a:rPr lang="en" dirty="0"/>
              <a:t> </a:t>
            </a:r>
          </a:p>
          <a:p>
            <a:pPr marL="457200" lvl="0" indent="-419100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First Time / Experiment</a:t>
            </a:r>
          </a:p>
          <a:p>
            <a:pPr marL="457200" lvl="0" indent="-419100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Developed as we went</a:t>
            </a:r>
          </a:p>
          <a:p>
            <a:endParaRPr lang="en-US" dirty="0"/>
          </a:p>
        </p:txBody>
      </p:sp>
      <p:pic>
        <p:nvPicPr>
          <p:cNvPr id="6" name="Shape 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562600" y="2514600"/>
            <a:ext cx="35814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982462"/>
      </p:ext>
    </p:extLst>
  </p:cSld>
  <p:clrMapOvr>
    <a:masterClrMapping/>
  </p:clrMapOvr>
  <p:transition advTm="5000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8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55"/>
          <p:cNvSpPr txBox="1"/>
          <p:nvPr/>
        </p:nvSpPr>
        <p:spPr>
          <a:xfrm>
            <a:off x="2127226" y="4710215"/>
            <a:ext cx="1921500" cy="33085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200" b="1" dirty="0"/>
              <a:t>Anne is here</a:t>
            </a:r>
          </a:p>
        </p:txBody>
      </p:sp>
      <p:sp>
        <p:nvSpPr>
          <p:cNvPr id="7" name="Shape 56"/>
          <p:cNvSpPr txBox="1"/>
          <p:nvPr/>
        </p:nvSpPr>
        <p:spPr>
          <a:xfrm>
            <a:off x="7323801" y="5033251"/>
            <a:ext cx="1834200" cy="63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200" b="1" dirty="0"/>
              <a:t>John is here</a:t>
            </a:r>
          </a:p>
        </p:txBody>
      </p:sp>
      <p:cxnSp>
        <p:nvCxnSpPr>
          <p:cNvPr id="8" name="Shape 57"/>
          <p:cNvCxnSpPr/>
          <p:nvPr/>
        </p:nvCxnSpPr>
        <p:spPr>
          <a:xfrm flipH="1" flipV="1">
            <a:off x="1676401" y="4277266"/>
            <a:ext cx="631154" cy="59837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" name="Shape 58"/>
          <p:cNvCxnSpPr>
            <a:stCxn id="7" idx="1"/>
          </p:cNvCxnSpPr>
          <p:nvPr/>
        </p:nvCxnSpPr>
        <p:spPr>
          <a:xfrm flipH="1">
            <a:off x="5562600" y="5352001"/>
            <a:ext cx="1761201" cy="972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684716127"/>
      </p:ext>
    </p:extLst>
  </p:cSld>
  <p:clrMapOvr>
    <a:masterClrMapping/>
  </p:clrMapOvr>
  <p:transition advTm="5000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6300" y="736600"/>
            <a:ext cx="6505575" cy="863600"/>
          </a:xfrm>
        </p:spPr>
        <p:txBody>
          <a:bodyPr/>
          <a:lstStyle/>
          <a:p>
            <a:pPr algn="ctr"/>
            <a:r>
              <a:rPr lang="en-US" sz="3600" dirty="0" smtClean="0"/>
              <a:t>Consultative Study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76788" y="1981200"/>
            <a:ext cx="4214812" cy="4178300"/>
          </a:xfrm>
        </p:spPr>
        <p:txBody>
          <a:bodyPr/>
          <a:lstStyle/>
          <a:p>
            <a:pPr lvl="0"/>
            <a:r>
              <a:rPr lang="en" u="sng" dirty="0"/>
              <a:t>Original proposal</a:t>
            </a:r>
          </a:p>
          <a:p>
            <a:endParaRPr lang="en" u="sng" dirty="0"/>
          </a:p>
          <a:p>
            <a:pPr marL="457200" lvl="0" indent="-4191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dirty="0"/>
              <a:t>Examine Tactical Plans</a:t>
            </a:r>
          </a:p>
          <a:p>
            <a:pPr marL="457200" lvl="0" indent="-4191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dirty="0"/>
              <a:t>Develop recommendations</a:t>
            </a:r>
          </a:p>
          <a:p>
            <a:pPr marL="457200" lvl="0" indent="-4191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dirty="0"/>
              <a:t>Draft implementation plan</a:t>
            </a:r>
          </a:p>
          <a:p>
            <a:endParaRPr lang="en-US" dirty="0"/>
          </a:p>
        </p:txBody>
      </p:sp>
      <p:pic>
        <p:nvPicPr>
          <p:cNvPr id="6" name="Shape 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38200" y="2057400"/>
            <a:ext cx="37338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970485"/>
      </p:ext>
    </p:extLst>
  </p:cSld>
  <p:clrMapOvr>
    <a:masterClrMapping/>
  </p:clrMapOvr>
  <p:transition advTm="5000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Counter-proposal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25" y="3810000"/>
            <a:ext cx="3700463" cy="3048000"/>
          </a:xfrm>
        </p:spPr>
        <p:txBody>
          <a:bodyPr/>
          <a:lstStyle/>
          <a:p>
            <a:pPr marL="457200" lvl="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Negotiating scope</a:t>
            </a:r>
          </a:p>
          <a:p>
            <a:pPr marL="457200" lvl="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Our authority - </a:t>
            </a:r>
            <a:r>
              <a:rPr lang="en" strike="sngStrike" dirty="0"/>
              <a:t>acting as them</a:t>
            </a:r>
          </a:p>
          <a:p>
            <a:pPr marL="457200" lvl="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Added other </a:t>
            </a:r>
            <a:r>
              <a:rPr lang="en" dirty="0" smtClean="0"/>
              <a:t>stakeholders</a:t>
            </a:r>
            <a:endParaRPr lang="en" dirty="0"/>
          </a:p>
        </p:txBody>
      </p:sp>
      <p:pic>
        <p:nvPicPr>
          <p:cNvPr id="5" name="Shape 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267201" y="2438400"/>
            <a:ext cx="4876786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707019"/>
      </p:ext>
    </p:extLst>
  </p:cSld>
  <p:clrMapOvr>
    <a:masterClrMapping/>
  </p:clrMapOvr>
  <p:transition advTm="5000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Consultative Study (revised)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438400"/>
            <a:ext cx="7543800" cy="4267200"/>
          </a:xfrm>
        </p:spPr>
        <p:txBody>
          <a:bodyPr/>
          <a:lstStyle/>
          <a:p>
            <a:pPr lvl="0">
              <a:spcAft>
                <a:spcPts val="1800"/>
              </a:spcAft>
            </a:pPr>
            <a:r>
              <a:rPr lang="en" sz="3200" u="sng" dirty="0"/>
              <a:t>Our response</a:t>
            </a:r>
          </a:p>
          <a:p>
            <a:pPr marL="457200" lvl="0" indent="-419100">
              <a:spcAft>
                <a:spcPts val="180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 dirty="0"/>
              <a:t>Benchmark peer libraries</a:t>
            </a:r>
          </a:p>
          <a:p>
            <a:pPr marL="457200" lvl="0" indent="-419100">
              <a:spcAft>
                <a:spcPts val="180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 dirty="0"/>
              <a:t>Examine online tools</a:t>
            </a:r>
          </a:p>
          <a:p>
            <a:pPr marL="457200" lvl="0" indent="-419100">
              <a:spcAft>
                <a:spcPts val="180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 dirty="0"/>
              <a:t>Recommend an assessment model</a:t>
            </a:r>
          </a:p>
          <a:p>
            <a:pPr marL="457200" lvl="0" indent="-419100">
              <a:spcAft>
                <a:spcPts val="180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3200" dirty="0"/>
              <a:t>Initiatives for professional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28452"/>
      </p:ext>
    </p:extLst>
  </p:cSld>
  <p:clrMapOvr>
    <a:masterClrMapping/>
  </p:clrMapOvr>
  <p:transition advTm="5000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Development of the Report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590800"/>
            <a:ext cx="3886200" cy="4191000"/>
          </a:xfrm>
        </p:spPr>
        <p:txBody>
          <a:bodyPr/>
          <a:lstStyle/>
          <a:p>
            <a:pPr lvl="0"/>
            <a:r>
              <a:rPr lang="en" dirty="0"/>
              <a:t>Timeline = </a:t>
            </a:r>
            <a:r>
              <a:rPr lang="en" i="1" dirty="0"/>
              <a:t>aggressive</a:t>
            </a:r>
          </a:p>
          <a:p>
            <a:endParaRPr lang="en" dirty="0"/>
          </a:p>
          <a:p>
            <a:pPr lvl="0"/>
            <a:r>
              <a:rPr lang="en" dirty="0"/>
              <a:t>Divide and Conquer</a:t>
            </a:r>
          </a:p>
          <a:p>
            <a:endParaRPr lang="en" dirty="0"/>
          </a:p>
          <a:p>
            <a:pPr lvl="0"/>
            <a:r>
              <a:rPr lang="en" dirty="0"/>
              <a:t>Skype and some F2F</a:t>
            </a:r>
          </a:p>
          <a:p>
            <a:endParaRPr lang="en" dirty="0"/>
          </a:p>
          <a:p>
            <a:pPr lvl="0"/>
            <a:r>
              <a:rPr lang="en" dirty="0"/>
              <a:t>Google Docs FTW</a:t>
            </a:r>
          </a:p>
          <a:p>
            <a:endParaRPr lang="en-US" dirty="0"/>
          </a:p>
        </p:txBody>
      </p:sp>
      <p:pic>
        <p:nvPicPr>
          <p:cNvPr id="5" name="Shape 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46482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638784"/>
      </p:ext>
    </p:extLst>
  </p:cSld>
  <p:clrMapOvr>
    <a:masterClrMapping/>
  </p:clrMapOvr>
  <p:transition advTm="5000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Methodology and Findings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25" y="1981200"/>
            <a:ext cx="4943475" cy="4572000"/>
          </a:xfrm>
        </p:spPr>
        <p:txBody>
          <a:bodyPr/>
          <a:lstStyle/>
          <a:p>
            <a:pPr marL="0" lvl="0" indent="0"/>
            <a:r>
              <a:rPr lang="en" sz="2400" dirty="0">
                <a:latin typeface="Verdana"/>
                <a:ea typeface="Verdana"/>
                <a:cs typeface="Verdana"/>
                <a:sym typeface="Verdana"/>
              </a:rPr>
              <a:t>Benchmark against 46 ARL libraries</a:t>
            </a:r>
          </a:p>
          <a:p>
            <a:pPr marL="0" indent="0"/>
            <a:endParaRPr lang="en" sz="24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/>
            <a:r>
              <a:rPr lang="en" sz="2400" dirty="0">
                <a:latin typeface="Verdana"/>
                <a:ea typeface="Verdana"/>
                <a:cs typeface="Verdana"/>
                <a:sym typeface="Verdana"/>
              </a:rPr>
              <a:t>Review technology</a:t>
            </a:r>
          </a:p>
          <a:p>
            <a:pPr marL="0" indent="0"/>
            <a:endParaRPr lang="en" sz="24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/>
            <a:r>
              <a:rPr lang="en" sz="2400" dirty="0">
                <a:latin typeface="Verdana"/>
                <a:ea typeface="Verdana"/>
                <a:cs typeface="Verdana"/>
                <a:sym typeface="Verdana"/>
              </a:rPr>
              <a:t>Compare to ACRL Characteristics</a:t>
            </a:r>
          </a:p>
          <a:p>
            <a:pPr marL="0" indent="0"/>
            <a:endParaRPr lang="en" sz="24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/>
            <a:r>
              <a:rPr lang="en" sz="2400" dirty="0">
                <a:latin typeface="Verdana"/>
                <a:ea typeface="Verdana"/>
                <a:cs typeface="Verdana"/>
                <a:sym typeface="Verdana"/>
              </a:rPr>
              <a:t>Examine peer professional development support</a:t>
            </a:r>
            <a:endParaRPr lang="en-US" sz="2400" dirty="0"/>
          </a:p>
        </p:txBody>
      </p:sp>
      <p:pic>
        <p:nvPicPr>
          <p:cNvPr id="5" name="Shape 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15778" y="2901726"/>
            <a:ext cx="2957530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93"/>
          <p:cNvSpPr txBox="1"/>
          <p:nvPr/>
        </p:nvSpPr>
        <p:spPr>
          <a:xfrm>
            <a:off x="4571999" y="6581101"/>
            <a:ext cx="1577109" cy="27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200" b="1" dirty="0">
                <a:solidFill>
                  <a:schemeClr val="bg1"/>
                </a:solidFill>
              </a:rPr>
              <a:t>flickr image by Kiran Foster</a:t>
            </a:r>
          </a:p>
        </p:txBody>
      </p:sp>
    </p:spTree>
    <p:extLst>
      <p:ext uri="{BB962C8B-B14F-4D97-AF65-F5344CB8AC3E}">
        <p14:creationId xmlns:p14="http://schemas.microsoft.com/office/powerpoint/2010/main" val="3275997564"/>
      </p:ext>
    </p:extLst>
  </p:cSld>
  <p:clrMapOvr>
    <a:masterClrMapping/>
  </p:clrMapOvr>
  <p:transition advTm="5000">
    <p:randomBa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NNECTION001" val="2 test W:\Water and Coffee Club\lottery.xls Sheet1$ 0  "/>
  <p:tag name="TAKE-OFF CONNECTION004" val="1 instruction Provider=MSDASQL.1;Password=aldtf03;Persist Security Info=True;User ID=libdiracc;Data Source=instrdata SELECT name, instructor_name, classdate, classtime, location FROM L_STATS_USER, L_STATS_TYPE, L_STATS_SECTION WHERE L_STATS_USER.user_id = L_STATS_TYPE.librarian_id AND L_STATS_TYPE.ID = L_STATS_SECTION.type_id AND classdate &gt; (SYSDATE -1) AND classdate &lt; (SYSDATE +1) ORDER BY classdate, classtime&#10; FROM L_STATS_USER, L_STATS_TYPE, L_STATS_SECTION&#10; 0 "/>
  <p:tag name="TAKE-OFF CONNECTION005" val="1 rss feeds Provider=Microsoft.Jet.OLEDB.4.0;Data Source=C:\Program Files\PresentationPoint\NewsPoint\NewsPoint.mdb;Mode=ReadWrite|Share Deny None;Persist Security Info=False item * 5000 "/>
  <p:tag name="TAKE-OFF DISPLAYTYPE" val="6"/>
  <p:tag name="TAKE-OFF VERSION" val="4"/>
  <p:tag name="TAKE-OFF PRODUCTNAME" val="DP11STD"/>
</p:tagLst>
</file>

<file path=ppt/theme/theme1.xml><?xml version="1.0" encoding="utf-8"?>
<a:theme xmlns:a="http://schemas.openxmlformats.org/drawingml/2006/main" name="PPTemp_mall">
  <a:themeElements>
    <a:clrScheme name="Office Them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PPTemp_mall</Template>
  <TotalTime>34</TotalTime>
  <Words>272</Words>
  <Application>Microsoft Office PowerPoint</Application>
  <PresentationFormat>On-screen Show (4:3)</PresentationFormat>
  <Paragraphs>82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PPTemp_mall</vt:lpstr>
      <vt:lpstr>PowerPoint Presentation</vt:lpstr>
      <vt:lpstr>PowerPoint Presentation</vt:lpstr>
      <vt:lpstr>Library Leaders Program</vt:lpstr>
      <vt:lpstr>PowerPoint Presentation</vt:lpstr>
      <vt:lpstr>Consultative Study</vt:lpstr>
      <vt:lpstr>Counter-proposal</vt:lpstr>
      <vt:lpstr>Consultative Study (revised)</vt:lpstr>
      <vt:lpstr>Development of the Report</vt:lpstr>
      <vt:lpstr>Methodology and Findings</vt:lpstr>
      <vt:lpstr>Recommendations</vt:lpstr>
      <vt:lpstr>PowerPoint Presentation</vt:lpstr>
      <vt:lpstr>Lessons Learned</vt:lpstr>
      <vt:lpstr>Silver Linings</vt:lpstr>
      <vt:lpstr>Recommended Reading List</vt:lpstr>
    </vt:vector>
  </TitlesOfParts>
  <Company>The Pennsylvania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Meier</dc:creator>
  <cp:lastModifiedBy>John Meier</cp:lastModifiedBy>
  <cp:revision>6</cp:revision>
  <dcterms:created xsi:type="dcterms:W3CDTF">2014-04-29T12:47:14Z</dcterms:created>
  <dcterms:modified xsi:type="dcterms:W3CDTF">2014-04-29T14:25:19Z</dcterms:modified>
</cp:coreProperties>
</file>